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71" r:id="rId5"/>
    <p:sldId id="264" r:id="rId6"/>
    <p:sldId id="281" r:id="rId7"/>
    <p:sldId id="282" r:id="rId8"/>
    <p:sldId id="290" r:id="rId9"/>
    <p:sldId id="292" r:id="rId10"/>
    <p:sldId id="295" r:id="rId11"/>
    <p:sldId id="257" r:id="rId12"/>
    <p:sldId id="286" r:id="rId13"/>
    <p:sldId id="287" r:id="rId14"/>
    <p:sldId id="288" r:id="rId15"/>
    <p:sldId id="275" r:id="rId16"/>
    <p:sldId id="276" r:id="rId17"/>
    <p:sldId id="293" r:id="rId18"/>
    <p:sldId id="289" r:id="rId19"/>
    <p:sldId id="269" r:id="rId20"/>
    <p:sldId id="277" r:id="rId21"/>
    <p:sldId id="259" r:id="rId22"/>
    <p:sldId id="278" r:id="rId23"/>
    <p:sldId id="260" r:id="rId24"/>
    <p:sldId id="270" r:id="rId25"/>
  </p:sldIdLst>
  <p:sldSz cx="9144000" cy="6858000" type="screen4x3"/>
  <p:notesSz cx="7099300" cy="10234613"/>
  <p:embeddedFontLst>
    <p:embeddedFont>
      <p:font typeface="CMSY7" panose="020B0500000000000000" pitchFamily="34" charset="0"/>
      <p:regular r:id="rId27"/>
    </p:embeddedFont>
    <p:embeddedFont>
      <p:font typeface="CMEX10" panose="020B0500000000000000" pitchFamily="34" charset="0"/>
      <p:regular r:id="rId28"/>
    </p:embeddedFont>
    <p:embeddedFont>
      <p:font typeface="CMBX10" panose="020B0500000000000000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MMI5" panose="020B0500000000000000" pitchFamily="34" charset="0"/>
      <p:regular r:id="rId34"/>
    </p:embeddedFont>
    <p:embeddedFont>
      <p:font typeface="CMBX7" panose="020B0500000000000000" pitchFamily="34" charset="0"/>
      <p:regular r:id="rId35"/>
    </p:embeddedFont>
    <p:embeddedFont>
      <p:font typeface="CMR10" panose="020B0500000000000000" pitchFamily="34" charset="0"/>
      <p:regular r:id="rId36"/>
    </p:embeddedFont>
    <p:embeddedFont>
      <p:font typeface="CMR7" panose="020B0500000000000000" pitchFamily="34" charset="0"/>
      <p:regular r:id="rId37"/>
    </p:embeddedFont>
    <p:embeddedFont>
      <p:font typeface="CMR5" panose="020B0500000000000000" pitchFamily="34" charset="0"/>
      <p:regular r:id="rId38"/>
    </p:embeddedFont>
    <p:embeddedFont>
      <p:font typeface="MSAM10" panose="020B0500000000000000" pitchFamily="34" charset="0"/>
      <p:regular r:id="rId39"/>
    </p:embeddedFont>
    <p:embeddedFont>
      <p:font typeface="CMSY10ORIG" panose="020B0500000000000000" pitchFamily="34" charset="0"/>
      <p:regular r:id="rId40"/>
    </p:embeddedFont>
    <p:embeddedFont>
      <p:font typeface="CMMI10" panose="020B0500000000000000" pitchFamily="34" charset="0"/>
      <p:regular r:id="rId41"/>
    </p:embeddedFont>
    <p:embeddedFont>
      <p:font typeface="CMMI7" panose="020B0500000000000000" pitchFamily="3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87034" autoAdjust="0"/>
  </p:normalViewPr>
  <p:slideViewPr>
    <p:cSldViewPr>
      <p:cViewPr varScale="1">
        <p:scale>
          <a:sx n="64" d="100"/>
          <a:sy n="64" d="100"/>
        </p:scale>
        <p:origin x="-15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8FE5325-29C4-4775-B5F6-18E4E08FFAE8}" type="datetimeFigureOut">
              <a:rPr lang="en-US" smtClean="0"/>
              <a:t>7/16/2014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F85C2ED-BE9A-46A7-984D-298DF1C0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4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75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1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18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US" sz="1300" dirty="0"/>
              <a:t>Quality of the Breit-Wigner approximation</a:t>
            </a:r>
          </a:p>
          <a:p>
            <a:pPr defTabSz="990478">
              <a:defRPr/>
            </a:pPr>
            <a:r>
              <a:rPr lang="en-US" sz="1300" dirty="0"/>
              <a:t>Use Breit-Winger to extract masses, widths, CP-violation</a:t>
            </a:r>
          </a:p>
          <a:p>
            <a:pPr defTabSz="990478">
              <a:defRPr/>
            </a:pPr>
            <a:r>
              <a:rPr lang="en-US" sz="1300" dirty="0"/>
              <a:t>Corrections below 5%</a:t>
            </a:r>
          </a:p>
          <a:p>
            <a:pPr defTabSz="990478">
              <a:defRPr/>
            </a:pPr>
            <a:r>
              <a:rPr lang="en-US" sz="1300" dirty="0"/>
              <a:t>Density matrix equations in resonant regime.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87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74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55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6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71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16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17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5575" y="255588"/>
            <a:ext cx="4090988" cy="307022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5526" y="3070384"/>
            <a:ext cx="6468251" cy="69936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lIns="99038" tIns="49520" rIns="99038" bIns="49520"/>
          <a:lstStyle/>
          <a:p>
            <a:fld id="{B09E5910-94AF-4A08-9C4A-07652462816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5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1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9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5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Real scalar ~ </a:t>
            </a:r>
            <a:r>
              <a:rPr lang="en-US" sz="1300" dirty="0" err="1"/>
              <a:t>Majoranas</a:t>
            </a:r>
            <a:endParaRPr lang="en-US" sz="1300" dirty="0"/>
          </a:p>
          <a:p>
            <a:r>
              <a:rPr lang="en-US" sz="1300" dirty="0"/>
              <a:t>Complex scalar ~ leptons</a:t>
            </a:r>
          </a:p>
          <a:p>
            <a:r>
              <a:rPr lang="en-US" sz="1300" dirty="0"/>
              <a:t>Complex couplings – CP</a:t>
            </a:r>
          </a:p>
          <a:p>
            <a:r>
              <a:rPr lang="en-US" sz="1300" dirty="0"/>
              <a:t>Universe expansion</a:t>
            </a:r>
          </a:p>
          <a:p>
            <a:r>
              <a:rPr lang="en-US" sz="1300" dirty="0" err="1"/>
              <a:t>Reonance</a:t>
            </a:r>
            <a:r>
              <a:rPr lang="en-US" sz="1300" dirty="0"/>
              <a:t> enhancement for small </a:t>
            </a:r>
            <a:r>
              <a:rPr lang="el-GR" sz="1300" dirty="0"/>
              <a:t>Δ</a:t>
            </a:r>
            <a:r>
              <a:rPr lang="en-US" sz="1300" dirty="0"/>
              <a:t>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5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94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38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Vanishes of enhanced ?</a:t>
            </a:r>
          </a:p>
          <a:p>
            <a:r>
              <a:rPr lang="en-US" dirty="0" smtClean="0"/>
              <a:t>Question I </a:t>
            </a:r>
            <a:r>
              <a:rPr lang="en-US" dirty="0" err="1" smtClean="0"/>
              <a:t>addres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3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2ED-BE9A-46A7-984D-298DF1C0EA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8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191000" cy="365125"/>
          </a:xfrm>
        </p:spPr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114800" cy="365125"/>
          </a:xfrm>
        </p:spPr>
        <p:txBody>
          <a:bodyPr/>
          <a:lstStyle/>
          <a:p>
            <a:r>
              <a:rPr lang="en-US" dirty="0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000" dirty="0" smtClean="0"/>
              <a:t>Resonant leptogenesis </a:t>
            </a:r>
            <a:br>
              <a:rPr lang="en-US" sz="5000" dirty="0" smtClean="0"/>
            </a:br>
            <a:r>
              <a:rPr lang="en-US" sz="3400" dirty="0" smtClean="0"/>
              <a:t>in crossing and runaway regimes</a:t>
            </a:r>
            <a:endParaRPr lang="en-US" sz="3400" dirty="0"/>
          </a:p>
        </p:txBody>
      </p:sp>
      <p:sp>
        <p:nvSpPr>
          <p:cNvPr id="4" name="Rectangle 3"/>
          <p:cNvSpPr/>
          <p:nvPr/>
        </p:nvSpPr>
        <p:spPr>
          <a:xfrm>
            <a:off x="228600" y="4191000"/>
            <a:ext cx="86868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A. </a:t>
            </a:r>
            <a:r>
              <a:rPr lang="en-US" sz="2200" dirty="0" err="1" smtClean="0"/>
              <a:t>Hohenegger</a:t>
            </a:r>
            <a:r>
              <a:rPr lang="en-US" sz="2200" dirty="0" smtClean="0"/>
              <a:t> and  A</a:t>
            </a:r>
            <a:r>
              <a:rPr lang="en-US" sz="2200" dirty="0"/>
              <a:t>. Kartavtsev</a:t>
            </a:r>
            <a:r>
              <a:rPr lang="en-US" sz="2200" dirty="0" smtClean="0"/>
              <a:t>*</a:t>
            </a:r>
          </a:p>
          <a:p>
            <a:pPr marL="457200" indent="-457200" algn="ctr">
              <a:buAutoNum type="alphaUcPeriod"/>
            </a:pPr>
            <a:endParaRPr lang="en-US" sz="2200" dirty="0"/>
          </a:p>
          <a:p>
            <a:pPr algn="ctr"/>
            <a:endParaRPr lang="en-US" dirty="0"/>
          </a:p>
          <a:p>
            <a:endParaRPr lang="en-US" dirty="0"/>
          </a:p>
          <a:p>
            <a:r>
              <a:rPr lang="en-US" dirty="0"/>
              <a:t>*Max-Planck Institute for Physics, Munich, Germany</a:t>
            </a:r>
          </a:p>
          <a:p>
            <a:r>
              <a:rPr lang="en-US" dirty="0"/>
              <a:t>  alexander.kartavtsev@mpp.mpg.de</a:t>
            </a:r>
          </a:p>
          <a:p>
            <a:endParaRPr lang="en-US" dirty="0"/>
          </a:p>
          <a:p>
            <a:r>
              <a:rPr lang="en-US" dirty="0"/>
              <a:t>Based on </a:t>
            </a:r>
            <a:r>
              <a:rPr lang="en-US" dirty="0" smtClean="0"/>
              <a:t>arXiv:1404.5309, accepted to JHEP</a:t>
            </a: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mtClean="0"/>
              <a:t>TexPoint fonts used in EMF. </a:t>
            </a:r>
          </a:p>
          <a:p>
            <a:r>
              <a:rPr lang="en-US" smtClean="0"/>
              <a:t>Read the TexPoint manual before you delete this box.: </a:t>
            </a:r>
            <a:r>
              <a:rPr lang="en-US" smtClean="0">
                <a:latin typeface="CMMI10"/>
              </a:rPr>
              <a:t>A</a:t>
            </a:r>
            <a:r>
              <a:rPr lang="en-US" smtClean="0">
                <a:latin typeface="CMR7"/>
              </a:rPr>
              <a:t>A</a:t>
            </a:r>
            <a:r>
              <a:rPr lang="en-US" smtClean="0">
                <a:latin typeface="CMR10"/>
              </a:rPr>
              <a:t>A</a:t>
            </a:r>
            <a:r>
              <a:rPr lang="en-US" smtClean="0">
                <a:latin typeface="CMSY10ORIG"/>
              </a:rPr>
              <a:t>A</a:t>
            </a:r>
            <a:r>
              <a:rPr lang="en-US" smtClean="0">
                <a:latin typeface="CMMI7"/>
              </a:rPr>
              <a:t>A</a:t>
            </a:r>
            <a:r>
              <a:rPr lang="en-US" smtClean="0">
                <a:latin typeface="CMMI5"/>
              </a:rPr>
              <a:t>A</a:t>
            </a:r>
            <a:r>
              <a:rPr lang="en-US" smtClean="0">
                <a:latin typeface="CMBX10"/>
              </a:rPr>
              <a:t>A</a:t>
            </a:r>
            <a:r>
              <a:rPr lang="en-US" smtClean="0">
                <a:latin typeface="CMBX7"/>
              </a:rPr>
              <a:t>A</a:t>
            </a:r>
            <a:r>
              <a:rPr lang="en-US" smtClean="0">
                <a:latin typeface="CMSY7"/>
              </a:rPr>
              <a:t>A</a:t>
            </a:r>
            <a:r>
              <a:rPr lang="en-US" smtClean="0">
                <a:latin typeface="MSAM10"/>
              </a:rPr>
              <a:t>A</a:t>
            </a:r>
            <a:r>
              <a:rPr lang="en-US" smtClean="0">
                <a:latin typeface="CMR5"/>
              </a:rPr>
              <a:t>A</a:t>
            </a:r>
            <a:r>
              <a:rPr lang="en-US" smtClean="0">
                <a:latin typeface="CMEX10"/>
              </a:rPr>
              <a:t>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</a:t>
            </a:r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00" y="1371600"/>
            <a:ext cx="6094800" cy="48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CP-violation and symmetries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44091"/>
            <a:ext cx="7924800" cy="129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91000" y="2944091"/>
            <a:ext cx="1524000" cy="56110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47800" y="3505200"/>
            <a:ext cx="4267200" cy="5611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2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Boltzmann approximation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1328400"/>
            <a:ext cx="7165095" cy="50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 matrix approximation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1328400"/>
            <a:ext cx="7165095" cy="50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Kadanoff-Baym </a:t>
            </a:r>
            <a:r>
              <a:rPr lang="en-US" dirty="0" smtClean="0"/>
              <a:t>(eff</a:t>
            </a:r>
            <a:r>
              <a:rPr lang="en-US" dirty="0" smtClean="0"/>
              <a:t>ective M and </a:t>
            </a:r>
            <a:r>
              <a:rPr lang="el-GR" dirty="0" smtClean="0"/>
              <a:t>Γ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26936"/>
            <a:ext cx="7162800" cy="506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off-shell </a:t>
            </a:r>
            <a:r>
              <a:rPr lang="en-US" dirty="0" err="1" smtClean="0"/>
              <a:t>efffects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4572000" cy="47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1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Effective masses can </a:t>
            </a:r>
            <a:r>
              <a:rPr lang="en-US" i="1" dirty="0" smtClean="0"/>
              <a:t>run away</a:t>
            </a:r>
            <a:r>
              <a:rPr lang="en-US" dirty="0" smtClean="0"/>
              <a:t> or </a:t>
            </a:r>
            <a:r>
              <a:rPr lang="en-US" i="1" dirty="0" smtClean="0"/>
              <a:t>cross</a:t>
            </a:r>
            <a:r>
              <a:rPr lang="en-US" dirty="0" smtClean="0"/>
              <a:t>, leads to subtleties in approximation schemes.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Use of effective masses may lead  to spurious CP-violation even in CP-invariant systems.</a:t>
            </a:r>
          </a:p>
          <a:p>
            <a:r>
              <a:rPr lang="en-US" dirty="0" smtClean="0"/>
              <a:t>In </a:t>
            </a:r>
            <a:r>
              <a:rPr lang="en-US" dirty="0"/>
              <a:t>the maximally resonant regime </a:t>
            </a:r>
            <a:r>
              <a:rPr lang="en-US" dirty="0" smtClean="0"/>
              <a:t>Boltzmann approximation is not very good, density matrix is almost perfect.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"/>
            <a:ext cx="9144000" cy="684937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726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67"/>
            <a:ext cx="9144000" cy="63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history in the </a:t>
            </a:r>
            <a:r>
              <a:rPr lang="en-US" dirty="0" err="1" smtClean="0"/>
              <a:t>νMSM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905" y="1600200"/>
            <a:ext cx="54021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239434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</a:t>
            </a:r>
          </a:p>
          <a:p>
            <a:r>
              <a:rPr lang="en-US" dirty="0" smtClean="0"/>
              <a:t>1208.4607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0"/>
            <a:ext cx="9018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Kadanoff-Baym equations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683895"/>
            <a:ext cx="6494551" cy="393992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62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solution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0"/>
            <a:ext cx="7453312" cy="125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3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conditions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2590800"/>
            <a:ext cx="6393126" cy="184619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369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Baryogenesis via leptogenesis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"Resonant leptogenesis in crossing and runaway regimes"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 descr="http://liftingshadows.files.wordpress.com/2007/04/earth_blue_marble_cropp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93637"/>
            <a:ext cx="1745554" cy="172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104" y="2793637"/>
            <a:ext cx="1828254" cy="172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5"/>
          <p:cNvSpPr txBox="1"/>
          <p:nvPr/>
        </p:nvSpPr>
        <p:spPr>
          <a:xfrm>
            <a:off x="2768879" y="3472313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de-DE" dirty="0" smtClean="0"/>
              <a:t>L</a:t>
            </a:r>
            <a:endParaRPr lang="en-US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39741"/>
            <a:ext cx="1806579" cy="213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Gerade Verbindung mit Pfeil 7"/>
          <p:cNvCxnSpPr/>
          <p:nvPr/>
        </p:nvCxnSpPr>
        <p:spPr>
          <a:xfrm>
            <a:off x="2598614" y="3656979"/>
            <a:ext cx="1754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8"/>
          <p:cNvCxnSpPr/>
          <p:nvPr/>
        </p:nvCxnSpPr>
        <p:spPr>
          <a:xfrm>
            <a:off x="3246686" y="3656979"/>
            <a:ext cx="1754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7"/>
          <p:cNvCxnSpPr/>
          <p:nvPr/>
        </p:nvCxnSpPr>
        <p:spPr>
          <a:xfrm>
            <a:off x="5468535" y="3656979"/>
            <a:ext cx="1754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8"/>
          <p:cNvCxnSpPr/>
          <p:nvPr/>
        </p:nvCxnSpPr>
        <p:spPr>
          <a:xfrm>
            <a:off x="6116607" y="3656979"/>
            <a:ext cx="1754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4"/>
          <p:cNvSpPr txBox="1"/>
          <p:nvPr/>
        </p:nvSpPr>
        <p:spPr>
          <a:xfrm>
            <a:off x="5624164" y="347231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de-DE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Estimate quality of the density matrix and Boltzmann approximations by comparing results obtained within these approximations to the results obtained in the Kadanoff-Baym formalism.</a:t>
            </a:r>
          </a:p>
          <a:p>
            <a:r>
              <a:rPr lang="en-US" dirty="0" smtClean="0"/>
              <a:t>Study the role of thermal corrections to the masses and widths.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</a:pPr>
            <a:r>
              <a:rPr lang="en-US" dirty="0" smtClean="0"/>
              <a:t>Simplified setup</a:t>
            </a:r>
          </a:p>
          <a:p>
            <a:pPr>
              <a:lnSpc>
                <a:spcPts val="4500"/>
              </a:lnSpc>
            </a:pPr>
            <a:r>
              <a:rPr lang="en-US" dirty="0" smtClean="0">
                <a:solidFill>
                  <a:srgbClr val="002060"/>
                </a:solidFill>
              </a:rPr>
              <a:t>Effective masses </a:t>
            </a:r>
          </a:p>
          <a:p>
            <a:pPr>
              <a:lnSpc>
                <a:spcPts val="4500"/>
              </a:lnSpc>
            </a:pPr>
            <a:r>
              <a:rPr lang="en-US" dirty="0" smtClean="0"/>
              <a:t>CP-violation and symmetries</a:t>
            </a:r>
          </a:p>
          <a:p>
            <a:pPr>
              <a:lnSpc>
                <a:spcPts val="4500"/>
              </a:lnSpc>
            </a:pPr>
            <a:r>
              <a:rPr lang="en-US" dirty="0" smtClean="0">
                <a:solidFill>
                  <a:srgbClr val="002060"/>
                </a:solidFill>
              </a:rPr>
              <a:t>Boltzmann and density approximations</a:t>
            </a:r>
          </a:p>
          <a:p>
            <a:pPr>
              <a:lnSpc>
                <a:spcPts val="4500"/>
              </a:lnSpc>
            </a:pPr>
            <a:r>
              <a:rPr lang="en-US" dirty="0" smtClean="0"/>
              <a:t>Beyond Breit-Wigner</a:t>
            </a:r>
          </a:p>
          <a:p>
            <a:pPr>
              <a:lnSpc>
                <a:spcPts val="4500"/>
              </a:lnSpc>
            </a:pPr>
            <a:r>
              <a:rPr lang="en-US" dirty="0" smtClean="0">
                <a:solidFill>
                  <a:srgbClr val="002060"/>
                </a:solidFill>
              </a:rPr>
              <a:t>Summary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setup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24200"/>
            <a:ext cx="5410200" cy="267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5489989" cy="118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4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masses (runaway)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0445"/>
            <a:ext cx="7467600" cy="52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masses (crossing)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0" y="1191600"/>
            <a:ext cx="7466400" cy="52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or avoided crossing 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0" y="2209800"/>
            <a:ext cx="5691187" cy="102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93" y="4038600"/>
            <a:ext cx="6477000" cy="124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86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</a:t>
            </a:r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Alexander Kartavtsev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"Resonant leptogenesis in crossing and runaway regimes"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096000" cy="48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math}&#10;\usepackage{amssymb}&#10;\usepackage{amsfonts}&#10;\usepackage{latexsym}&#10;\usepackage{mathrsfs}&#10;&#10;&#10;\begin{document}&#10;&#10;\begin{align*}&#10;      [\square_x+M_{ik}^2]G_{F}^{kj}(x,y) &amp; =&#10;      \int\limits^{y^0}_{t_0} d^4z&#10;      \,\Pi_{F}^{ik}(x,z)G_{\rho}^{kj}(z,y)\nonumber\\&#10;     &amp; - \int\limits^{x^0}_{t_0} d^4z&#10;      \,\Pi_{\rho}^{ik}(x,z)G_{F}^{kj}(z,y)\\&#10;      [\square_x+M_{ik}^2]G_{\rho}^{kj}(x,y) &amp; =&#10;      \int\limits_{x^0}^{y^0} d^4z\,&#10;      \Pi_{\rho}^{ik}(x,z)G_{\rho}^{kj}(z,y)\,.&#10;\end{align*}&#10;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211"/>
  <p:tag name="PICTUREFILESIZE" val="443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math}&#10;\usepackage{amssymb}&#10;\usepackage{amsfonts}&#10;\usepackage{latexsym}&#10;\usepackage{mathrsfs}&#10;&#10;&#10;\begin{document}&#10;&#10;\begin{align*}&#10;\Delta G^{ii}_F(\tau,q_0,\vec{q})&amp;\approx \frac{\sin[2(q_0-\omega_i)\tau]}{q_0(q_0-\omega_i)}\cdot\Delta f_{i}(\tau,\vec{q})\\&#10;\Delta f_{i}(\tau,\vec{q})&amp;\equiv -\frac{\Delta_F^{ii}(\vec{q})}{2\omega_i}\theta(\tau)e^{-\Gamma_i\tau}&#10;\end{align*}&#10;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187"/>
  <p:tag name="PICTUREFILESIZE" val="308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On-screen Show (4:3)</PresentationFormat>
  <Paragraphs>139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CMSY7</vt:lpstr>
      <vt:lpstr>CMEX10</vt:lpstr>
      <vt:lpstr>Times New Roman</vt:lpstr>
      <vt:lpstr>CMBX10</vt:lpstr>
      <vt:lpstr>Calibri</vt:lpstr>
      <vt:lpstr>CMMI5</vt:lpstr>
      <vt:lpstr>CMBX7</vt:lpstr>
      <vt:lpstr>CMR10</vt:lpstr>
      <vt:lpstr>CMR7</vt:lpstr>
      <vt:lpstr>CMR5</vt:lpstr>
      <vt:lpstr>MSAM10</vt:lpstr>
      <vt:lpstr>CMSY10ORIG</vt:lpstr>
      <vt:lpstr>CMMI10</vt:lpstr>
      <vt:lpstr>CMMI7</vt:lpstr>
      <vt:lpstr>Office Theme</vt:lpstr>
      <vt:lpstr>Resonant leptogenesis  in crossing and runaway regimes</vt:lpstr>
      <vt:lpstr>Thermal history in the νMSM</vt:lpstr>
      <vt:lpstr>Goals</vt:lpstr>
      <vt:lpstr>Outline</vt:lpstr>
      <vt:lpstr>Simplified setup</vt:lpstr>
      <vt:lpstr>Effective masses (runaway)</vt:lpstr>
      <vt:lpstr>Effective masses (crossing)</vt:lpstr>
      <vt:lpstr>Crossing or avoided crossing ?</vt:lpstr>
      <vt:lpstr>Spectral function</vt:lpstr>
      <vt:lpstr>Spectral function</vt:lpstr>
      <vt:lpstr>CP-violation and symmetries</vt:lpstr>
      <vt:lpstr>Boltzmann approximation</vt:lpstr>
      <vt:lpstr>Density matrix approximation</vt:lpstr>
      <vt:lpstr>Kadanoff-Baym (effective M and Γ)</vt:lpstr>
      <vt:lpstr>More off-shell efffects</vt:lpstr>
      <vt:lpstr>Summary</vt:lpstr>
      <vt:lpstr>PowerPoint Presentation</vt:lpstr>
      <vt:lpstr>PowerPoint Presentation</vt:lpstr>
      <vt:lpstr>PowerPoint Presentation</vt:lpstr>
      <vt:lpstr>PowerPoint Presentation</vt:lpstr>
      <vt:lpstr>Kadanoff-Baym equations</vt:lpstr>
      <vt:lpstr>Test solution</vt:lpstr>
      <vt:lpstr>Initial conditions</vt:lpstr>
      <vt:lpstr>Baryogenesis via leptogenesis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Leptogenesis in crossing and runaway regimes</dc:title>
  <dc:creator>akartavt</dc:creator>
  <cp:lastModifiedBy>akartavt</cp:lastModifiedBy>
  <cp:revision>125</cp:revision>
  <dcterms:created xsi:type="dcterms:W3CDTF">2006-08-16T00:00:00Z</dcterms:created>
  <dcterms:modified xsi:type="dcterms:W3CDTF">2014-07-16T14:04:13Z</dcterms:modified>
</cp:coreProperties>
</file>